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58101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90554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66628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8443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6761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79402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912975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65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9838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9708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333456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94540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3072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3417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208523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3344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02661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391AE-D217-6646-8496-FE4D2295BE00}"/>
              </a:ext>
            </a:extLst>
          </p:cNvPr>
          <p:cNvSpPr>
            <a:spLocks noGrp="1"/>
          </p:cNvSpPr>
          <p:nvPr>
            <p:ph type="ctrTitle"/>
          </p:nvPr>
        </p:nvSpPr>
        <p:spPr>
          <a:xfrm>
            <a:off x="1262063" y="1154907"/>
            <a:ext cx="9144000" cy="2387600"/>
          </a:xfrm>
        </p:spPr>
        <p:txBody>
          <a:bodyPr>
            <a:normAutofit fontScale="90000"/>
          </a:bodyPr>
          <a:lstStyle/>
          <a:p>
            <a:r>
              <a:rPr lang="en-IN" b="1">
                <a:solidFill>
                  <a:schemeClr val="accent2">
                    <a:lumMod val="50000"/>
                  </a:schemeClr>
                </a:solidFill>
              </a:rPr>
              <a:t>ভিয়না বন্দোবস্ত, ১৮১৫ খ্রিঃ</a:t>
            </a:r>
            <a:br>
              <a:rPr lang="en-IN" b="1">
                <a:solidFill>
                  <a:schemeClr val="accent2">
                    <a:lumMod val="50000"/>
                  </a:schemeClr>
                </a:solidFill>
              </a:rPr>
            </a:br>
            <a:r>
              <a:rPr lang="en-IN" b="1">
                <a:solidFill>
                  <a:schemeClr val="accent2">
                    <a:lumMod val="50000"/>
                  </a:schemeClr>
                </a:solidFill>
              </a:rPr>
              <a:t>(The Vienna settlement, 1815)</a:t>
            </a:r>
            <a:endParaRPr lang="en-US" b="1">
              <a:solidFill>
                <a:schemeClr val="accent2">
                  <a:lumMod val="50000"/>
                </a:schemeClr>
              </a:solidFill>
            </a:endParaRPr>
          </a:p>
        </p:txBody>
      </p:sp>
      <p:sp>
        <p:nvSpPr>
          <p:cNvPr id="3" name="Subtitle 2">
            <a:extLst>
              <a:ext uri="{FF2B5EF4-FFF2-40B4-BE49-F238E27FC236}">
                <a16:creationId xmlns:a16="http://schemas.microsoft.com/office/drawing/2014/main" id="{424DD60A-DCD6-FA4D-988E-F47DBB0A1415}"/>
              </a:ext>
            </a:extLst>
          </p:cNvPr>
          <p:cNvSpPr>
            <a:spLocks noGrp="1"/>
          </p:cNvSpPr>
          <p:nvPr>
            <p:ph type="subTitle" idx="1"/>
          </p:nvPr>
        </p:nvSpPr>
        <p:spPr>
          <a:xfrm>
            <a:off x="1393031" y="3542507"/>
            <a:ext cx="9144000" cy="1655762"/>
          </a:xfrm>
        </p:spPr>
        <p:txBody>
          <a:bodyPr/>
          <a:lstStyle/>
          <a:p>
            <a:r>
              <a:rPr lang="en-IN" b="1" u="sng"/>
              <a:t>PRESENTED BY </a:t>
            </a:r>
            <a:r>
              <a:rPr lang="en-IN" b="1" i="1">
                <a:solidFill>
                  <a:srgbClr val="002060"/>
                </a:solidFill>
              </a:rPr>
              <a:t>PARTHA ROY CHOWDHURY</a:t>
            </a:r>
          </a:p>
          <a:p>
            <a:r>
              <a:rPr lang="en-IN" b="1" u="sng"/>
              <a:t>STATE AIDED COLLEGE TEACHER IN HISTORY</a:t>
            </a:r>
          </a:p>
          <a:p>
            <a:r>
              <a:rPr lang="en-IN" b="1" u="sng">
                <a:solidFill>
                  <a:schemeClr val="accent6"/>
                </a:solidFill>
              </a:rPr>
              <a:t>ASANNAGAR MMT COLLEGE </a:t>
            </a:r>
            <a:endParaRPr lang="en-US" b="1" u="sng">
              <a:solidFill>
                <a:schemeClr val="accent6"/>
              </a:solidFill>
            </a:endParaRPr>
          </a:p>
        </p:txBody>
      </p:sp>
    </p:spTree>
    <p:extLst>
      <p:ext uri="{BB962C8B-B14F-4D97-AF65-F5344CB8AC3E}">
        <p14:creationId xmlns:p14="http://schemas.microsoft.com/office/powerpoint/2010/main" val="3136307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9DEA1-DFA3-BF4B-8B0F-A6D1623AB3B6}"/>
              </a:ext>
            </a:extLst>
          </p:cNvPr>
          <p:cNvSpPr>
            <a:spLocks noGrp="1"/>
          </p:cNvSpPr>
          <p:nvPr>
            <p:ph type="title"/>
          </p:nvPr>
        </p:nvSpPr>
        <p:spPr>
          <a:xfrm>
            <a:off x="-1273921" y="3607594"/>
            <a:ext cx="10703671" cy="5905499"/>
          </a:xfrm>
        </p:spPr>
        <p:txBody>
          <a:bodyPr/>
          <a:lstStyle/>
          <a:p>
            <a:r>
              <a:rPr lang="en-IN" b="1">
                <a:solidFill>
                  <a:schemeClr val="accent2">
                    <a:lumMod val="50000"/>
                  </a:schemeClr>
                </a:solidFill>
              </a:rPr>
              <a:t>                               </a:t>
            </a:r>
            <a:r>
              <a:rPr lang="en-IN" b="1" u="sng">
                <a:solidFill>
                  <a:schemeClr val="accent2">
                    <a:lumMod val="50000"/>
                  </a:schemeClr>
                </a:solidFill>
              </a:rPr>
              <a:t>ধন্যবাদ</a:t>
            </a:r>
            <a:r>
              <a:rPr lang="en-IN">
                <a:solidFill>
                  <a:schemeClr val="accent2">
                    <a:lumMod val="50000"/>
                  </a:schemeClr>
                </a:solidFill>
              </a:rPr>
              <a:t> </a:t>
            </a:r>
            <a:endParaRPr lang="en-US">
              <a:solidFill>
                <a:schemeClr val="accent2">
                  <a:lumMod val="50000"/>
                </a:schemeClr>
              </a:solidFill>
            </a:endParaRPr>
          </a:p>
        </p:txBody>
      </p:sp>
      <p:sp>
        <p:nvSpPr>
          <p:cNvPr id="3" name="Content Placeholder 2">
            <a:extLst>
              <a:ext uri="{FF2B5EF4-FFF2-40B4-BE49-F238E27FC236}">
                <a16:creationId xmlns:a16="http://schemas.microsoft.com/office/drawing/2014/main" id="{3D31E552-F75C-0140-B1A5-B467A2C19CF1}"/>
              </a:ext>
            </a:extLst>
          </p:cNvPr>
          <p:cNvSpPr>
            <a:spLocks noGrp="1"/>
          </p:cNvSpPr>
          <p:nvPr>
            <p:ph idx="1"/>
          </p:nvPr>
        </p:nvSpPr>
        <p:spPr>
          <a:xfrm>
            <a:off x="-2213595" y="2589214"/>
            <a:ext cx="10309846" cy="3423444"/>
          </a:xfrm>
        </p:spPr>
        <p:txBody>
          <a:bodyPr/>
          <a:lstStyle/>
          <a:p>
            <a:endParaRPr lang="en-US"/>
          </a:p>
        </p:txBody>
      </p:sp>
    </p:spTree>
    <p:extLst>
      <p:ext uri="{BB962C8B-B14F-4D97-AF65-F5344CB8AC3E}">
        <p14:creationId xmlns:p14="http://schemas.microsoft.com/office/powerpoint/2010/main" val="195136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9DC59E-697D-D348-B416-1E8EAC1DAADA}"/>
              </a:ext>
            </a:extLst>
          </p:cNvPr>
          <p:cNvSpPr>
            <a:spLocks noGrp="1"/>
          </p:cNvSpPr>
          <p:nvPr>
            <p:ph type="title"/>
          </p:nvPr>
        </p:nvSpPr>
        <p:spPr/>
        <p:txBody>
          <a:bodyPr/>
          <a:lstStyle/>
          <a:p>
            <a:r>
              <a:rPr lang="en-IN"/>
              <a:t>                               *</a:t>
            </a:r>
            <a:r>
              <a:rPr lang="en-IN" b="1">
                <a:solidFill>
                  <a:schemeClr val="accent6">
                    <a:lumMod val="50000"/>
                  </a:schemeClr>
                </a:solidFill>
              </a:rPr>
              <a:t>পটভূমি</a:t>
            </a:r>
            <a:r>
              <a:rPr lang="en-IN"/>
              <a:t>*</a:t>
            </a:r>
            <a:br>
              <a:rPr lang="en-IN"/>
            </a:br>
            <a:endParaRPr lang="en-US"/>
          </a:p>
        </p:txBody>
      </p:sp>
      <p:sp>
        <p:nvSpPr>
          <p:cNvPr id="3" name="Content Placeholder 2">
            <a:extLst>
              <a:ext uri="{FF2B5EF4-FFF2-40B4-BE49-F238E27FC236}">
                <a16:creationId xmlns:a16="http://schemas.microsoft.com/office/drawing/2014/main" id="{1A0AB29E-6AFC-4745-BC02-2E043DC43CEA}"/>
              </a:ext>
            </a:extLst>
          </p:cNvPr>
          <p:cNvSpPr>
            <a:spLocks noGrp="1"/>
          </p:cNvSpPr>
          <p:nvPr>
            <p:ph idx="1"/>
          </p:nvPr>
        </p:nvSpPr>
        <p:spPr>
          <a:xfrm>
            <a:off x="677334" y="2160589"/>
            <a:ext cx="8596668" cy="3880773"/>
          </a:xfrm>
        </p:spPr>
        <p:txBody>
          <a:bodyPr/>
          <a:lstStyle/>
          <a:p>
            <a:pPr marL="0" indent="0">
              <a:buNone/>
            </a:pPr>
            <a:r>
              <a:rPr lang="en-IN" b="1" i="1">
                <a:solidFill>
                  <a:schemeClr val="tx2">
                    <a:lumMod val="50000"/>
                  </a:schemeClr>
                </a:solidFill>
              </a:rPr>
              <a:t>ফরাসি সম্রাট নেপোলিয়ন বিভিন্ন রাজ্যজয় ও সাম্রাজ্য বিস্তারের মাধ্যমে  ইউরোপের মানচিত্রে ব্যাপক পরিবর্তন ঘটিয়েছিলেন। তার পতনের পর ইউরোপীয় রাজ্যগুলির পুনর্গঠন, সীমানা পুনর্বিন্যাস এবং তাঁর যুদ্ধের ফলে উদ্ভূত অপরাপর নানা সমস্যা সমাধানের উদ্দেশ্যে ইউরোপীয় শক্তিবর্গ অস্ট্রিয়ার  রাজধানী ভিয়েনাতে এক আন্তর্জাতিক সম্মেলনে মিলিত হয়। ১৮১৫ খ্রিষ্টাব্দের এই সম্মেলন ইউরোপের তথা বিশ্বের ইতিহাসে প্রথম আন্তর্জাতিক সম্মেলন। পোপ ও তুরস্কের সুলতান ছাড়া ইউরোপের সব দেশের রাষ্ট্রপ্রধান এই সম্মেলনে যোগদান করেন।</a:t>
            </a:r>
            <a:endParaRPr lang="en-US" b="1" i="1">
              <a:solidFill>
                <a:schemeClr val="tx2">
                  <a:lumMod val="50000"/>
                </a:schemeClr>
              </a:solidFill>
            </a:endParaRPr>
          </a:p>
        </p:txBody>
      </p:sp>
    </p:spTree>
    <p:extLst>
      <p:ext uri="{BB962C8B-B14F-4D97-AF65-F5344CB8AC3E}">
        <p14:creationId xmlns:p14="http://schemas.microsoft.com/office/powerpoint/2010/main" val="77585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0AF62-B05E-C547-AE1B-70E048F70724}"/>
              </a:ext>
            </a:extLst>
          </p:cNvPr>
          <p:cNvSpPr>
            <a:spLocks noGrp="1"/>
          </p:cNvSpPr>
          <p:nvPr>
            <p:ph type="title"/>
          </p:nvPr>
        </p:nvSpPr>
        <p:spPr>
          <a:xfrm>
            <a:off x="838200" y="281781"/>
            <a:ext cx="10515600" cy="1325563"/>
          </a:xfrm>
        </p:spPr>
        <p:txBody>
          <a:bodyPr/>
          <a:lstStyle/>
          <a:p>
            <a:r>
              <a:rPr lang="en-IN">
                <a:solidFill>
                  <a:schemeClr val="accent6"/>
                </a:solidFill>
              </a:rPr>
              <a:t>                              </a:t>
            </a:r>
            <a:r>
              <a:rPr lang="en-IN" b="1">
                <a:solidFill>
                  <a:schemeClr val="accent6"/>
                </a:solidFill>
              </a:rPr>
              <a:t>চার</a:t>
            </a:r>
            <a:r>
              <a:rPr lang="en-IN">
                <a:solidFill>
                  <a:schemeClr val="accent6"/>
                </a:solidFill>
              </a:rPr>
              <a:t> </a:t>
            </a:r>
            <a:r>
              <a:rPr lang="en-IN" b="1">
                <a:solidFill>
                  <a:schemeClr val="accent6"/>
                </a:solidFill>
              </a:rPr>
              <a:t>প্রধান</a:t>
            </a:r>
            <a:br>
              <a:rPr lang="en-IN">
                <a:solidFill>
                  <a:schemeClr val="accent6"/>
                </a:solidFill>
              </a:rPr>
            </a:br>
            <a:r>
              <a:rPr lang="en-IN">
                <a:solidFill>
                  <a:schemeClr val="accent6"/>
                </a:solidFill>
              </a:rPr>
              <a:t>                             (</a:t>
            </a:r>
            <a:r>
              <a:rPr lang="en-IN" b="1">
                <a:solidFill>
                  <a:schemeClr val="accent6"/>
                </a:solidFill>
              </a:rPr>
              <a:t>BIG FOUR)</a:t>
            </a:r>
            <a:endParaRPr lang="en-US">
              <a:solidFill>
                <a:schemeClr val="accent6"/>
              </a:solidFill>
            </a:endParaRPr>
          </a:p>
        </p:txBody>
      </p:sp>
      <p:sp>
        <p:nvSpPr>
          <p:cNvPr id="3" name="Content Placeholder 2">
            <a:extLst>
              <a:ext uri="{FF2B5EF4-FFF2-40B4-BE49-F238E27FC236}">
                <a16:creationId xmlns:a16="http://schemas.microsoft.com/office/drawing/2014/main" id="{75DBD5BA-9682-624D-AFF1-269FDAE81884}"/>
              </a:ext>
            </a:extLst>
          </p:cNvPr>
          <p:cNvSpPr>
            <a:spLocks noGrp="1"/>
          </p:cNvSpPr>
          <p:nvPr>
            <p:ph idx="1"/>
          </p:nvPr>
        </p:nvSpPr>
        <p:spPr>
          <a:xfrm>
            <a:off x="576262" y="2226470"/>
            <a:ext cx="8841582" cy="3679032"/>
          </a:xfrm>
        </p:spPr>
        <p:txBody>
          <a:bodyPr/>
          <a:lstStyle/>
          <a:p>
            <a:r>
              <a:rPr lang="en-IN" b="1" i="1">
                <a:solidFill>
                  <a:schemeClr val="tx2">
                    <a:lumMod val="50000"/>
                  </a:schemeClr>
                </a:solidFill>
              </a:rPr>
              <a:t>ইউরোপের সব দেশের রাষ্ট্রপ্রধান এই সম্মেলনে উপস্থিত থাকলেও নেপোলিয়নের পতনের বিশিষ্ট ভূমিকা গ্রহণকারী চারটি রাষ্ট্র -অস্ট্রিয়া রাশিয়া, প্রাশিয়া ও ইংল্যান্ড এই সম্মেলনে প্রধান ভূমিকা গ্রহণ করে। এই চারটি শক্তি চার প্রধান বা Big Four নামে পরিচিতি লাভ করে । </a:t>
            </a:r>
            <a:endParaRPr lang="en-US" b="1" i="1">
              <a:solidFill>
                <a:schemeClr val="tx2">
                  <a:lumMod val="50000"/>
                </a:schemeClr>
              </a:solidFill>
            </a:endParaRPr>
          </a:p>
        </p:txBody>
      </p:sp>
    </p:spTree>
    <p:extLst>
      <p:ext uri="{BB962C8B-B14F-4D97-AF65-F5344CB8AC3E}">
        <p14:creationId xmlns:p14="http://schemas.microsoft.com/office/powerpoint/2010/main" val="647605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2CADA-1C2F-3144-B0F5-16E5F7B84175}"/>
              </a:ext>
            </a:extLst>
          </p:cNvPr>
          <p:cNvSpPr>
            <a:spLocks noGrp="1"/>
          </p:cNvSpPr>
          <p:nvPr>
            <p:ph type="title"/>
          </p:nvPr>
        </p:nvSpPr>
        <p:spPr/>
        <p:txBody>
          <a:bodyPr/>
          <a:lstStyle/>
          <a:p>
            <a:r>
              <a:rPr lang="en-IN">
                <a:solidFill>
                  <a:schemeClr val="accent2">
                    <a:lumMod val="75000"/>
                  </a:schemeClr>
                </a:solidFill>
              </a:rPr>
              <a:t>                          </a:t>
            </a:r>
            <a:r>
              <a:rPr lang="en-IN" b="1">
                <a:solidFill>
                  <a:schemeClr val="accent2">
                    <a:lumMod val="75000"/>
                  </a:schemeClr>
                </a:solidFill>
              </a:rPr>
              <a:t>প্রকৃত</a:t>
            </a:r>
            <a:r>
              <a:rPr lang="en-IN">
                <a:solidFill>
                  <a:schemeClr val="accent2">
                    <a:lumMod val="75000"/>
                  </a:schemeClr>
                </a:solidFill>
              </a:rPr>
              <a:t> </a:t>
            </a:r>
            <a:r>
              <a:rPr lang="en-IN" b="1">
                <a:solidFill>
                  <a:schemeClr val="accent2">
                    <a:lumMod val="75000"/>
                  </a:schemeClr>
                </a:solidFill>
              </a:rPr>
              <a:t>উদ্দেশ্য</a:t>
            </a:r>
            <a:r>
              <a:rPr lang="en-IN">
                <a:solidFill>
                  <a:schemeClr val="accent2">
                    <a:lumMod val="75000"/>
                  </a:schemeClr>
                </a:solidFill>
              </a:rPr>
              <a:t> </a:t>
            </a:r>
            <a:endParaRPr lang="en-US">
              <a:solidFill>
                <a:schemeClr val="accent2">
                  <a:lumMod val="75000"/>
                </a:schemeClr>
              </a:solidFill>
            </a:endParaRPr>
          </a:p>
        </p:txBody>
      </p:sp>
      <p:sp>
        <p:nvSpPr>
          <p:cNvPr id="3" name="Content Placeholder 2">
            <a:extLst>
              <a:ext uri="{FF2B5EF4-FFF2-40B4-BE49-F238E27FC236}">
                <a16:creationId xmlns:a16="http://schemas.microsoft.com/office/drawing/2014/main" id="{2AB4C89D-E115-9F4C-9EA8-03A086EAA84A}"/>
              </a:ext>
            </a:extLst>
          </p:cNvPr>
          <p:cNvSpPr>
            <a:spLocks noGrp="1"/>
          </p:cNvSpPr>
          <p:nvPr>
            <p:ph idx="1"/>
          </p:nvPr>
        </p:nvSpPr>
        <p:spPr>
          <a:xfrm>
            <a:off x="892969" y="1456533"/>
            <a:ext cx="11215686" cy="4377530"/>
          </a:xfrm>
        </p:spPr>
        <p:txBody>
          <a:bodyPr/>
          <a:lstStyle/>
          <a:p>
            <a:r>
              <a:rPr lang="en-IN" b="1" i="1">
                <a:solidFill>
                  <a:schemeClr val="bg2">
                    <a:lumMod val="10000"/>
                  </a:schemeClr>
                </a:solidFill>
              </a:rPr>
              <a:t>ভিয়েনা সম্মেলনের নেতৃবৃন্দ ন্যায় ও সততার ভিত্তিতে ‘ইউরোপের পুনর্গঠন ও পুনর্বণ্টন, ইউরোপের ‘নিরবিচ্ছিন্ন ও স্থায়ী শান্তি প্রতিষ্ঠা’ ইউরোপে রাজনৈতিক ব্যবস্থার পুনরুজ্জীবন প্রভৃতি উচ্চ আদর্শের কথা প্রকাশ্যে ঘোষণা করেছিলেন।বাস্তবে কিন্তু তাদের মূল লক্ষ্য ছিল ফরাসি বিপ্লব প্রসূত উদারনৈতিক ভাবধারা দমন করে ইউরোপের পুরাতন তন্ত্রের পুনঃপ্রতিষ্ঠা এবং নেপোলিয়ন কে পরাজিত করার পুরস্কার স্বরূপ  ইউরোপের বিভিন্ন অঞ্চল আত্মসাৎ করা। ভিয়েনা সম্মেলনের সম্পাদক ফ্রেডারিক ফন জেনৎস বলেন যে ‘বিজয়ীরা একত্রিত হয়েছিল বিজয়ের ফসলকে ভাগ করে নেবার জন্য ‘।</a:t>
            </a:r>
            <a:endParaRPr lang="en-US" b="1" i="1">
              <a:solidFill>
                <a:schemeClr val="bg2">
                  <a:lumMod val="10000"/>
                </a:schemeClr>
              </a:solidFill>
            </a:endParaRPr>
          </a:p>
        </p:txBody>
      </p:sp>
    </p:spTree>
    <p:extLst>
      <p:ext uri="{BB962C8B-B14F-4D97-AF65-F5344CB8AC3E}">
        <p14:creationId xmlns:p14="http://schemas.microsoft.com/office/powerpoint/2010/main" val="820250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554D-92BB-F640-8934-28D7C56C6860}"/>
              </a:ext>
            </a:extLst>
          </p:cNvPr>
          <p:cNvSpPr>
            <a:spLocks noGrp="1"/>
          </p:cNvSpPr>
          <p:nvPr>
            <p:ph type="title"/>
          </p:nvPr>
        </p:nvSpPr>
        <p:spPr/>
        <p:txBody>
          <a:bodyPr/>
          <a:lstStyle/>
          <a:p>
            <a:r>
              <a:rPr lang="en-IN"/>
              <a:t>                                 </a:t>
            </a:r>
            <a:r>
              <a:rPr lang="en-IN" b="1"/>
              <a:t>মূলনীতি</a:t>
            </a:r>
            <a:r>
              <a:rPr lang="en-IN"/>
              <a:t> </a:t>
            </a:r>
            <a:endParaRPr lang="en-US"/>
          </a:p>
        </p:txBody>
      </p:sp>
      <p:sp>
        <p:nvSpPr>
          <p:cNvPr id="3" name="Content Placeholder 2">
            <a:extLst>
              <a:ext uri="{FF2B5EF4-FFF2-40B4-BE49-F238E27FC236}">
                <a16:creationId xmlns:a16="http://schemas.microsoft.com/office/drawing/2014/main" id="{E3AAFB77-ED1E-D242-9F8E-34BB5A7388CF}"/>
              </a:ext>
            </a:extLst>
          </p:cNvPr>
          <p:cNvSpPr>
            <a:spLocks noGrp="1"/>
          </p:cNvSpPr>
          <p:nvPr>
            <p:ph idx="1"/>
          </p:nvPr>
        </p:nvSpPr>
        <p:spPr>
          <a:xfrm>
            <a:off x="677334" y="2160589"/>
            <a:ext cx="8596668" cy="3880773"/>
          </a:xfrm>
        </p:spPr>
        <p:txBody>
          <a:bodyPr/>
          <a:lstStyle/>
          <a:p>
            <a:r>
              <a:rPr lang="en-IN" b="1" i="1">
                <a:solidFill>
                  <a:schemeClr val="tx1"/>
                </a:solidFill>
              </a:rPr>
              <a:t>ইউরোপের পুনর্গঠন এর উদ্দেশ্যে ভিয়েনা সম্মেলনের উপস্থিত নেতৃবর্গ মূলত তিনটি নীতি গ্রহণ করেন। এই তিনটি নীতি হলো –</a:t>
            </a:r>
          </a:p>
          <a:p>
            <a:r>
              <a:rPr lang="en-IN">
                <a:solidFill>
                  <a:schemeClr val="accent6"/>
                </a:solidFill>
              </a:rPr>
              <a:t>★</a:t>
            </a:r>
            <a:r>
              <a:rPr lang="en-IN" b="1">
                <a:solidFill>
                  <a:schemeClr val="accent6"/>
                </a:solidFill>
              </a:rPr>
              <a:t>ন্যায্য-অধিকার নীতি(Principle of Legitimacy)</a:t>
            </a:r>
          </a:p>
          <a:p>
            <a:r>
              <a:rPr lang="en-IN" b="1">
                <a:solidFill>
                  <a:schemeClr val="accent6"/>
                </a:solidFill>
              </a:rPr>
              <a:t>★ ক্ষতিপূরণ নীতি (Principle of Compensation)</a:t>
            </a:r>
          </a:p>
          <a:p>
            <a:r>
              <a:rPr lang="en-IN" b="1">
                <a:solidFill>
                  <a:schemeClr val="accent6"/>
                </a:solidFill>
              </a:rPr>
              <a:t>★শক্তিসাম্য নীতি (principle of Power)।</a:t>
            </a:r>
            <a:endParaRPr lang="en-US" b="1">
              <a:solidFill>
                <a:schemeClr val="accent6"/>
              </a:solidFill>
            </a:endParaRPr>
          </a:p>
        </p:txBody>
      </p:sp>
    </p:spTree>
    <p:extLst>
      <p:ext uri="{BB962C8B-B14F-4D97-AF65-F5344CB8AC3E}">
        <p14:creationId xmlns:p14="http://schemas.microsoft.com/office/powerpoint/2010/main" val="321494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65CFA-AFEB-144B-8C58-C694C4D70C81}"/>
              </a:ext>
            </a:extLst>
          </p:cNvPr>
          <p:cNvSpPr>
            <a:spLocks noGrp="1"/>
          </p:cNvSpPr>
          <p:nvPr>
            <p:ph type="title"/>
          </p:nvPr>
        </p:nvSpPr>
        <p:spPr>
          <a:xfrm>
            <a:off x="724959" y="264319"/>
            <a:ext cx="8596668" cy="1795462"/>
          </a:xfrm>
        </p:spPr>
        <p:txBody>
          <a:bodyPr/>
          <a:lstStyle/>
          <a:p>
            <a:r>
              <a:rPr lang="en-IN"/>
              <a:t>                          </a:t>
            </a:r>
            <a:r>
              <a:rPr lang="en-IN" b="1">
                <a:solidFill>
                  <a:schemeClr val="accent2"/>
                </a:solidFill>
              </a:rPr>
              <a:t>ন্যায্য</a:t>
            </a:r>
            <a:r>
              <a:rPr lang="en-IN"/>
              <a:t> </a:t>
            </a:r>
            <a:r>
              <a:rPr lang="en-IN" b="1">
                <a:solidFill>
                  <a:schemeClr val="accent2"/>
                </a:solidFill>
              </a:rPr>
              <a:t>অধিকার</a:t>
            </a:r>
            <a:r>
              <a:rPr lang="en-IN"/>
              <a:t> </a:t>
            </a:r>
            <a:r>
              <a:rPr lang="en-IN" b="1">
                <a:solidFill>
                  <a:schemeClr val="accent2"/>
                </a:solidFill>
              </a:rPr>
              <a:t>নীতি</a:t>
            </a:r>
            <a:br>
              <a:rPr lang="en-IN" b="1">
                <a:solidFill>
                  <a:schemeClr val="accent2"/>
                </a:solidFill>
              </a:rPr>
            </a:br>
            <a:r>
              <a:rPr lang="en-IN" b="1">
                <a:solidFill>
                  <a:schemeClr val="accent2"/>
                </a:solidFill>
              </a:rPr>
              <a:t>                    (principle of Legitimacy) </a:t>
            </a:r>
            <a:r>
              <a:rPr lang="en-IN"/>
              <a:t> </a:t>
            </a:r>
            <a:endParaRPr lang="en-US"/>
          </a:p>
        </p:txBody>
      </p:sp>
      <p:sp>
        <p:nvSpPr>
          <p:cNvPr id="3" name="Content Placeholder 2">
            <a:extLst>
              <a:ext uri="{FF2B5EF4-FFF2-40B4-BE49-F238E27FC236}">
                <a16:creationId xmlns:a16="http://schemas.microsoft.com/office/drawing/2014/main" id="{1D557867-9DB1-644F-88E1-9BA44A2A6793}"/>
              </a:ext>
            </a:extLst>
          </p:cNvPr>
          <p:cNvSpPr>
            <a:spLocks noGrp="1"/>
          </p:cNvSpPr>
          <p:nvPr>
            <p:ph idx="1"/>
          </p:nvPr>
        </p:nvSpPr>
        <p:spPr>
          <a:xfrm>
            <a:off x="641971" y="2405064"/>
            <a:ext cx="9953626" cy="17537906"/>
          </a:xfrm>
        </p:spPr>
        <p:txBody>
          <a:bodyPr>
            <a:normAutofit/>
          </a:bodyPr>
          <a:lstStyle/>
          <a:p>
            <a:pPr marL="0" indent="0">
              <a:buNone/>
            </a:pPr>
            <a:r>
              <a:rPr lang="en-IN" b="1" i="1">
                <a:solidFill>
                  <a:schemeClr val="tx1"/>
                </a:solidFill>
              </a:rPr>
              <a:t>ন্যায্য  অধিকার নীতির পক্ষে সর্বাপেক্ষা উল্লেখযোগ্য সমর্থক ছিলেন ফরাসি প্রধানমন্ত্রীর ট্যালিরেন্ড এবং অস্ট্রিয়ার প্রধানমন্ত্রী মেটারনিক। এই নীতির মূল উদ্দেশ্য ছিল ইউরোপের যথা সম্ভব প্রাক্- বিপ্লব যুগের পুনঃপ্রবর্তন। এই নীতির ফলে ফ্রান্সের বুরবোঁ  শাসন পুন:প্রতিষ্ঠিত হয়। এবং বিপ্লবের আগে ফ্রান্সের যে রাজ্যসীমা  ছিল তাই তাকে ফিরিয়ে দেওয়া হয় ।স্পেন, সিসিলি ও নেপলস্-এ স বুরবোঁ বংশের আর-এক শাখা কর্তৃত্ব ফিরে পায়। হল্যান্ডে অরেঞ্জ বংশ,সার্ডিনিয়া ও পিডমন্টে  স্যাভয় বংশ এবং মধ্য ইতিলাতে পোপের কর্তৃত্ব প্রতিষ্ঠিত হয়।বলা  বাহুল্য, এই নীতি কিন্তু সর্বক্ষেত্রে সমভাবে প্রযোজ্য হয়নি। ভেনিস ,জেনোয়া, বেলজিয়াম এবং বেশ কয়েকটি ক্ষেত্রে ন্যায্য অধিকার নীতি উপযুক্ত হয়নি। </a:t>
            </a:r>
          </a:p>
        </p:txBody>
      </p:sp>
    </p:spTree>
    <p:extLst>
      <p:ext uri="{BB962C8B-B14F-4D97-AF65-F5344CB8AC3E}">
        <p14:creationId xmlns:p14="http://schemas.microsoft.com/office/powerpoint/2010/main" val="3624123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DB0B3-F395-AF45-89E4-96F679C670F2}"/>
              </a:ext>
            </a:extLst>
          </p:cNvPr>
          <p:cNvSpPr>
            <a:spLocks noGrp="1"/>
          </p:cNvSpPr>
          <p:nvPr>
            <p:ph type="title"/>
          </p:nvPr>
        </p:nvSpPr>
        <p:spPr/>
        <p:txBody>
          <a:bodyPr/>
          <a:lstStyle/>
          <a:p>
            <a:r>
              <a:rPr lang="en-IN" b="1">
                <a:solidFill>
                  <a:schemeClr val="accent6"/>
                </a:solidFill>
              </a:rPr>
              <a:t>                         ক্ষতিপূরণ</a:t>
            </a:r>
            <a:r>
              <a:rPr lang="en-IN"/>
              <a:t> </a:t>
            </a:r>
            <a:r>
              <a:rPr lang="en-IN" b="1">
                <a:solidFill>
                  <a:schemeClr val="accent6"/>
                </a:solidFill>
              </a:rPr>
              <a:t>নীতি</a:t>
            </a:r>
            <a:br>
              <a:rPr lang="en-IN" b="1">
                <a:solidFill>
                  <a:schemeClr val="accent6"/>
                </a:solidFill>
              </a:rPr>
            </a:br>
            <a:r>
              <a:rPr lang="en-IN" b="1">
                <a:solidFill>
                  <a:schemeClr val="accent6"/>
                </a:solidFill>
              </a:rPr>
              <a:t>                (principle of compensation) </a:t>
            </a:r>
            <a:r>
              <a:rPr lang="en-IN"/>
              <a:t> </a:t>
            </a:r>
            <a:endParaRPr lang="en-US"/>
          </a:p>
        </p:txBody>
      </p:sp>
      <p:sp>
        <p:nvSpPr>
          <p:cNvPr id="3" name="Content Placeholder 2">
            <a:extLst>
              <a:ext uri="{FF2B5EF4-FFF2-40B4-BE49-F238E27FC236}">
                <a16:creationId xmlns:a16="http://schemas.microsoft.com/office/drawing/2014/main" id="{5A5BECA7-55D8-5A47-B025-43630B507A2E}"/>
              </a:ext>
            </a:extLst>
          </p:cNvPr>
          <p:cNvSpPr>
            <a:spLocks noGrp="1"/>
          </p:cNvSpPr>
          <p:nvPr>
            <p:ph idx="1"/>
          </p:nvPr>
        </p:nvSpPr>
        <p:spPr>
          <a:xfrm>
            <a:off x="1797666" y="2065339"/>
            <a:ext cx="8596668" cy="3880773"/>
          </a:xfrm>
        </p:spPr>
        <p:txBody>
          <a:bodyPr>
            <a:normAutofit/>
          </a:bodyPr>
          <a:lstStyle/>
          <a:p>
            <a:pPr marL="0" indent="0">
              <a:buNone/>
            </a:pPr>
            <a:r>
              <a:rPr lang="en-IN" b="1" i="1">
                <a:solidFill>
                  <a:schemeClr val="tx1"/>
                </a:solidFill>
              </a:rPr>
              <a:t> নেপোলিয়নের বিরুদ্ধে যুদ্ধে ইউরোপের বহু রাষ্ট্র, বিশেষত ইংল্যান্ড, রাশিয়া, অস্ট্রিয়া, প্রাশিয়া, সুইডেন প্রভূত ক্ষতিস্বীকারে বাধ্য হয়েছিল। ভিয়েনা সম্মেলনে গৃহীত ক্ষতিপূরণ নীতি অনুসারে তারা বেশ কিছু অঞ্চল নিজেদের মধ্যে ভাগাভাগি করে নেয়।অস্ট্রিয়া উত্তর ইতালিতে লম্বার্ডি ও ভেনেশিয়া, পোল্যান্ডের অংশবিশেষ, টাইরল ও ইলিরিয়ান লাভ করে।মধ্য ইতালির পার্মা, মডেনা ও টাস্কেনিতে অস্ট্রিয়ার হ্যাপসবার্গ বংশের আধিপত্য প্রতিষ্ঠিত হয়। এছাড়া নবগঠিত জার্মান কনফেডারেশনের  নেতৃত্বও অস্ট্রিয়ার হাতে আসে ।এই নীতির মাধ্যমে যে যে রাষ্ট্র গুলির যে যে অঞ্চল ফিরে পা</a:t>
            </a:r>
            <a:r>
              <a:rPr lang="en-IN" b="1" i="1"/>
              <a:t>য়   সেগুলি হল-</a:t>
            </a:r>
            <a:endParaRPr lang="en-IN" b="1" i="1">
              <a:solidFill>
                <a:schemeClr val="accent2">
                  <a:lumMod val="50000"/>
                </a:schemeClr>
              </a:solidFill>
            </a:endParaRPr>
          </a:p>
          <a:p>
            <a:r>
              <a:rPr lang="en-IN">
                <a:solidFill>
                  <a:schemeClr val="accent2">
                    <a:lumMod val="50000"/>
                  </a:schemeClr>
                </a:solidFill>
              </a:rPr>
              <a:t>(১) প্রাশিয়া পায় স্যাক্সনির উত্তরাংশ, পোজেন, থর্ন,ডানজিগ, রাইন অঞ্চল ও পশ্চিম পোমেরেনিয়া। </a:t>
            </a:r>
          </a:p>
          <a:p>
            <a:r>
              <a:rPr lang="en-IN">
                <a:solidFill>
                  <a:schemeClr val="accent2">
                    <a:lumMod val="50000"/>
                  </a:schemeClr>
                </a:solidFill>
              </a:rPr>
              <a:t>(২)রাশিয়া পায় ফিনল্যান্ড, বেসারাবিয়া ও পোল্যান্ডের বৃহদাংশ।</a:t>
            </a:r>
          </a:p>
          <a:p>
            <a:r>
              <a:rPr lang="en-IN">
                <a:solidFill>
                  <a:schemeClr val="accent2">
                    <a:lumMod val="50000"/>
                  </a:schemeClr>
                </a:solidFill>
              </a:rPr>
              <a:t>(৩)ইংল্যান্ড ইউরোপের বাইরেও কিছু সামরিক ও বাণিজ্যকেন্দ্র লাভ কর।</a:t>
            </a:r>
          </a:p>
          <a:p>
            <a:endParaRPr lang="en-IN">
              <a:solidFill>
                <a:schemeClr val="accent2">
                  <a:lumMod val="50000"/>
                </a:schemeClr>
              </a:solidFill>
            </a:endParaRPr>
          </a:p>
          <a:p>
            <a:endParaRPr lang="en-US">
              <a:solidFill>
                <a:schemeClr val="accent2">
                  <a:lumMod val="50000"/>
                </a:schemeClr>
              </a:solidFill>
            </a:endParaRPr>
          </a:p>
        </p:txBody>
      </p:sp>
    </p:spTree>
    <p:extLst>
      <p:ext uri="{BB962C8B-B14F-4D97-AF65-F5344CB8AC3E}">
        <p14:creationId xmlns:p14="http://schemas.microsoft.com/office/powerpoint/2010/main" val="260141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314C8-6245-0545-8888-C49C328D058F}"/>
              </a:ext>
            </a:extLst>
          </p:cNvPr>
          <p:cNvSpPr>
            <a:spLocks noGrp="1"/>
          </p:cNvSpPr>
          <p:nvPr>
            <p:ph type="title"/>
          </p:nvPr>
        </p:nvSpPr>
        <p:spPr/>
        <p:txBody>
          <a:bodyPr>
            <a:normAutofit fontScale="90000"/>
          </a:bodyPr>
          <a:lstStyle/>
          <a:p>
            <a:r>
              <a:rPr lang="en-IN" b="1">
                <a:solidFill>
                  <a:schemeClr val="accent2">
                    <a:lumMod val="50000"/>
                  </a:schemeClr>
                </a:solidFill>
              </a:rPr>
              <a:t>                         শক্তিসাম্য</a:t>
            </a:r>
            <a:r>
              <a:rPr lang="en-IN"/>
              <a:t> </a:t>
            </a:r>
            <a:r>
              <a:rPr lang="en-IN" b="1">
                <a:solidFill>
                  <a:schemeClr val="accent2">
                    <a:lumMod val="50000"/>
                  </a:schemeClr>
                </a:solidFill>
              </a:rPr>
              <a:t>নীতি</a:t>
            </a:r>
            <a:br>
              <a:rPr lang="en-IN" b="1">
                <a:solidFill>
                  <a:schemeClr val="accent2">
                    <a:lumMod val="50000"/>
                  </a:schemeClr>
                </a:solidFill>
              </a:rPr>
            </a:br>
            <a:r>
              <a:rPr lang="en-IN" b="1">
                <a:solidFill>
                  <a:schemeClr val="accent2">
                    <a:lumMod val="50000"/>
                  </a:schemeClr>
                </a:solidFill>
              </a:rPr>
              <a:t>              (principle of Balance of Power)</a:t>
            </a:r>
            <a:endParaRPr lang="en-US" b="1">
              <a:solidFill>
                <a:schemeClr val="accent2">
                  <a:lumMod val="50000"/>
                </a:schemeClr>
              </a:solidFill>
            </a:endParaRPr>
          </a:p>
        </p:txBody>
      </p:sp>
      <p:sp>
        <p:nvSpPr>
          <p:cNvPr id="3" name="Content Placeholder 2">
            <a:extLst>
              <a:ext uri="{FF2B5EF4-FFF2-40B4-BE49-F238E27FC236}">
                <a16:creationId xmlns:a16="http://schemas.microsoft.com/office/drawing/2014/main" id="{D2CCBF33-EF7A-E94D-A8D9-0EA30DE441CB}"/>
              </a:ext>
            </a:extLst>
          </p:cNvPr>
          <p:cNvSpPr>
            <a:spLocks noGrp="1"/>
          </p:cNvSpPr>
          <p:nvPr>
            <p:ph idx="1"/>
          </p:nvPr>
        </p:nvSpPr>
        <p:spPr/>
        <p:txBody>
          <a:bodyPr/>
          <a:lstStyle/>
          <a:p>
            <a:r>
              <a:rPr lang="en-IN"/>
              <a:t> </a:t>
            </a:r>
            <a:r>
              <a:rPr lang="en-IN" b="1" i="1">
                <a:solidFill>
                  <a:schemeClr val="tx1"/>
                </a:solidFill>
              </a:rPr>
              <a:t>শক্তিসাম্য নীতির মূল কথা হল ভবিষ্যতের ফ্রান্স জাতীয় শক্তিশালী হয়ে উঠে ইউরোপের শান্তিভঙ্গ করতে না পারে এবং বিজয়ীরা শক্তিবর্গ একে অন্যের চেয়ে বেশি শক্তিশালী না হয়ে ওঠে,  সেদিকে লক্ষ্য রাখা। এই নীতি অনুসারে ফ্রান্সের সীমানাকে বিপ্লবপূর্ব সীমারেখায় ঠেলে দেওয়া হয়, ফ্রান্সের সেনাবাহিনী ভেঙে দিয়ে সেখানে ৫ বছরের জন্য মিত্রপক্ষের সেনাদল মোতায়েন করা হয়। এছাড়া ফ্রান্সের চারিদিকে একটি শক্তিশালী রাষ্ট্রবেষ্টনী  গড়ে তোলা হয়, যাদের ফ্রান্স কখনোই ইউরোপের শান্তি নষ্ট করতে না পারে ।</a:t>
            </a:r>
            <a:endParaRPr lang="en-US" b="1" i="1">
              <a:solidFill>
                <a:schemeClr val="tx1"/>
              </a:solidFill>
            </a:endParaRPr>
          </a:p>
        </p:txBody>
      </p:sp>
    </p:spTree>
    <p:extLst>
      <p:ext uri="{BB962C8B-B14F-4D97-AF65-F5344CB8AC3E}">
        <p14:creationId xmlns:p14="http://schemas.microsoft.com/office/powerpoint/2010/main" val="1105788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43A9-6561-0745-8A1C-2614ABE7E1BF}"/>
              </a:ext>
            </a:extLst>
          </p:cNvPr>
          <p:cNvSpPr>
            <a:spLocks noGrp="1"/>
          </p:cNvSpPr>
          <p:nvPr>
            <p:ph type="title"/>
          </p:nvPr>
        </p:nvSpPr>
        <p:spPr/>
        <p:txBody>
          <a:bodyPr/>
          <a:lstStyle/>
          <a:p>
            <a:r>
              <a:rPr lang="en-IN" b="1">
                <a:solidFill>
                  <a:schemeClr val="accent6">
                    <a:lumMod val="50000"/>
                  </a:schemeClr>
                </a:solidFill>
              </a:rPr>
              <a:t>                                 সাফল্য</a:t>
            </a:r>
            <a:r>
              <a:rPr lang="en-IN"/>
              <a:t> </a:t>
            </a:r>
            <a:endParaRPr lang="en-US"/>
          </a:p>
        </p:txBody>
      </p:sp>
      <p:sp>
        <p:nvSpPr>
          <p:cNvPr id="3" name="Content Placeholder 2">
            <a:extLst>
              <a:ext uri="{FF2B5EF4-FFF2-40B4-BE49-F238E27FC236}">
                <a16:creationId xmlns:a16="http://schemas.microsoft.com/office/drawing/2014/main" id="{7832118A-80BB-2040-85BC-49F5AA76B105}"/>
              </a:ext>
            </a:extLst>
          </p:cNvPr>
          <p:cNvSpPr>
            <a:spLocks noGrp="1"/>
          </p:cNvSpPr>
          <p:nvPr>
            <p:ph idx="1"/>
          </p:nvPr>
        </p:nvSpPr>
        <p:spPr>
          <a:xfrm>
            <a:off x="838200" y="1450579"/>
            <a:ext cx="10515600" cy="4351338"/>
          </a:xfrm>
        </p:spPr>
        <p:txBody>
          <a:bodyPr/>
          <a:lstStyle/>
          <a:p>
            <a:r>
              <a:rPr lang="en-IN" b="1" i="1">
                <a:solidFill>
                  <a:schemeClr val="tx1"/>
                </a:solidFill>
              </a:rPr>
              <a:t>নানা ত্রুটি-বিচ্যুতি সত্বেও ভিয়েনা সম্মেলন কে একেবারে অর্থহীন বা প্রতিক্রিয়াশীল আখ্যা দেওয়া যুক্তিসঙ্গত হবে না। কারণ ভিয়েনা সম্মেলন বা ভিয়েনা চুক্তি বিপ্লব ও যুদ্ধবিধ্বস্ত ইউরোপে প্রায় ৪০বছরের জন্য শান্তি প্রতিষ্ঠা করতে সক্ষম হয।এই শান্তি চুক্তির ফলেই ইউরোপের সাহিত্য,শিল্প, বিজ্ঞান ও সংস্কৃতির বিকাশ ঘটতে থাকে। এছাড়া বলাবাহুল্য পৃথিবীর কোন শান্তিচুক্তি ভিয়েনা চুক্তি মত এত দিন হয়নি। অনেক ঐতিহাসিকের মতে জাতীয়তাবাদ কে অস্বীকার করলেও ভিয়েনা চুক্তি আন্তর্জাতিকতাবাদের ভিত্তি প্রতিষ্ঠিত  করে। পরবর্তীকালে লীগ অফ নেশনস্ ও ইউ এন ও এর ভিত্তি এখানেই রচিত হয়। </a:t>
            </a:r>
            <a:endParaRPr lang="en-US" b="1" i="1">
              <a:solidFill>
                <a:schemeClr val="tx1"/>
              </a:solidFill>
            </a:endParaRPr>
          </a:p>
        </p:txBody>
      </p:sp>
    </p:spTree>
    <p:extLst>
      <p:ext uri="{BB962C8B-B14F-4D97-AF65-F5344CB8AC3E}">
        <p14:creationId xmlns:p14="http://schemas.microsoft.com/office/powerpoint/2010/main" val="22307409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ভিয়না বন্দোবস্ত, ১৮১৫ খ্রিঃ (The Vienna settlement, 1815)</vt:lpstr>
      <vt:lpstr>                               *পটভূমি* </vt:lpstr>
      <vt:lpstr>                              চার প্রধান                              (BIG FOUR)</vt:lpstr>
      <vt:lpstr>                          প্রকৃত উদ্দেশ্য </vt:lpstr>
      <vt:lpstr>                                 মূলনীতি </vt:lpstr>
      <vt:lpstr>                          ন্যায্য অধিকার নীতি                     (principle of Legitimacy)  </vt:lpstr>
      <vt:lpstr>                         ক্ষতিপূরণ নীতি                 (principle of compensation)  </vt:lpstr>
      <vt:lpstr>                         শক্তিসাম্য নীতি               (principle of Balance of Power)</vt:lpstr>
      <vt:lpstr>                                 সাফল্য </vt:lpstr>
      <vt:lpstr>                               ধন্যবাদ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ভিয়না বন্দোবস্ত, ১৮১৫ খ্রিঃ (The Vienna settlement, 1815)</dc:title>
  <dc:creator>Unknown User</dc:creator>
  <cp:lastModifiedBy>Unknown User</cp:lastModifiedBy>
  <cp:revision>16</cp:revision>
  <dcterms:created xsi:type="dcterms:W3CDTF">2021-09-06T05:41:10Z</dcterms:created>
  <dcterms:modified xsi:type="dcterms:W3CDTF">2021-09-07T10:21:06Z</dcterms:modified>
</cp:coreProperties>
</file>